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sldIdLst>
    <p:sldId id="256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29292"/>
    <a:srgbClr val="59B998"/>
    <a:srgbClr val="E46868"/>
    <a:srgbClr val="337389"/>
    <a:srgbClr val="F7C1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4B0967D-BD6D-4555-85F0-60FDEAE08D15}" v="80" dt="2025-07-18T07:45:40.70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734"/>
    <p:restoredTop sz="94793"/>
  </p:normalViewPr>
  <p:slideViewPr>
    <p:cSldViewPr snapToGrid="0">
      <p:cViewPr>
        <p:scale>
          <a:sx n="120" d="100"/>
          <a:sy n="120" d="100"/>
        </p:scale>
        <p:origin x="2680" y="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Utilisateur" userId="iG5ubVOvUT25vt1OoI3+bnwQi7HKh9+yPL5JjsN27v8=" providerId="None" clId="Web-{E4B0967D-BD6D-4555-85F0-60FDEAE08D15}"/>
    <pc:docChg chg="modSld">
      <pc:chgData name="Utilisateur" userId="iG5ubVOvUT25vt1OoI3+bnwQi7HKh9+yPL5JjsN27v8=" providerId="None" clId="Web-{E4B0967D-BD6D-4555-85F0-60FDEAE08D15}" dt="2025-07-18T07:45:40.704" v="67" actId="1076"/>
      <pc:docMkLst>
        <pc:docMk/>
      </pc:docMkLst>
      <pc:sldChg chg="addSp delSp modSp">
        <pc:chgData name="Utilisateur" userId="iG5ubVOvUT25vt1OoI3+bnwQi7HKh9+yPL5JjsN27v8=" providerId="None" clId="Web-{E4B0967D-BD6D-4555-85F0-60FDEAE08D15}" dt="2025-07-18T07:45:40.704" v="67" actId="1076"/>
        <pc:sldMkLst>
          <pc:docMk/>
          <pc:sldMk cId="2076937392" sldId="256"/>
        </pc:sldMkLst>
        <pc:spChg chg="mod">
          <ac:chgData name="Utilisateur" userId="iG5ubVOvUT25vt1OoI3+bnwQi7HKh9+yPL5JjsN27v8=" providerId="None" clId="Web-{E4B0967D-BD6D-4555-85F0-60FDEAE08D15}" dt="2025-07-18T07:45:20.562" v="64" actId="14100"/>
          <ac:spMkLst>
            <pc:docMk/>
            <pc:sldMk cId="2076937392" sldId="256"/>
            <ac:spMk id="12" creationId="{83126CF0-1042-3556-B200-35CCD271AD31}"/>
          </ac:spMkLst>
        </pc:spChg>
        <pc:spChg chg="mod">
          <ac:chgData name="Utilisateur" userId="iG5ubVOvUT25vt1OoI3+bnwQi7HKh9+yPL5JjsN27v8=" providerId="None" clId="Web-{E4B0967D-BD6D-4555-85F0-60FDEAE08D15}" dt="2025-07-18T07:34:39.542" v="2" actId="20577"/>
          <ac:spMkLst>
            <pc:docMk/>
            <pc:sldMk cId="2076937392" sldId="256"/>
            <ac:spMk id="24" creationId="{25285DB4-B060-D847-75DD-C73E875F51F8}"/>
          </ac:spMkLst>
        </pc:spChg>
        <pc:spChg chg="mod">
          <ac:chgData name="Utilisateur" userId="iG5ubVOvUT25vt1OoI3+bnwQi7HKh9+yPL5JjsN27v8=" providerId="None" clId="Web-{E4B0967D-BD6D-4555-85F0-60FDEAE08D15}" dt="2025-07-18T07:44:37.670" v="54" actId="20577"/>
          <ac:spMkLst>
            <pc:docMk/>
            <pc:sldMk cId="2076937392" sldId="256"/>
            <ac:spMk id="57" creationId="{D400F4D1-F799-A2A9-5DC0-680546E2D8A2}"/>
          </ac:spMkLst>
        </pc:spChg>
        <pc:spChg chg="mod">
          <ac:chgData name="Utilisateur" userId="iG5ubVOvUT25vt1OoI3+bnwQi7HKh9+yPL5JjsN27v8=" providerId="None" clId="Web-{E4B0967D-BD6D-4555-85F0-60FDEAE08D15}" dt="2025-07-18T07:45:40.704" v="67" actId="1076"/>
          <ac:spMkLst>
            <pc:docMk/>
            <pc:sldMk cId="2076937392" sldId="256"/>
            <ac:spMk id="59" creationId="{BD7FDF96-D12A-441E-2296-18F254F00BD8}"/>
          </ac:spMkLst>
        </pc:spChg>
        <pc:spChg chg="mod">
          <ac:chgData name="Utilisateur" userId="iG5ubVOvUT25vt1OoI3+bnwQi7HKh9+yPL5JjsN27v8=" providerId="None" clId="Web-{E4B0967D-BD6D-4555-85F0-60FDEAE08D15}" dt="2025-07-18T07:45:32.985" v="65" actId="14100"/>
          <ac:spMkLst>
            <pc:docMk/>
            <pc:sldMk cId="2076937392" sldId="256"/>
            <ac:spMk id="61" creationId="{495776E0-E9C7-F59A-24D7-B43931A7CA20}"/>
          </ac:spMkLst>
        </pc:spChg>
        <pc:cxnChg chg="add del mod">
          <ac:chgData name="Utilisateur" userId="iG5ubVOvUT25vt1OoI3+bnwQi7HKh9+yPL5JjsN27v8=" providerId="None" clId="Web-{E4B0967D-BD6D-4555-85F0-60FDEAE08D15}" dt="2025-07-18T07:42:03.963" v="27"/>
          <ac:cxnSpMkLst>
            <pc:docMk/>
            <pc:sldMk cId="2076937392" sldId="256"/>
            <ac:cxnSpMk id="2" creationId="{675F5CC6-0D62-0564-0B5C-9AE18F4C9725}"/>
          </ac:cxnSpMkLst>
        </pc:cxnChg>
        <pc:cxnChg chg="add mod">
          <ac:chgData name="Utilisateur" userId="iG5ubVOvUT25vt1OoI3+bnwQi7HKh9+yPL5JjsN27v8=" providerId="None" clId="Web-{E4B0967D-BD6D-4555-85F0-60FDEAE08D15}" dt="2025-07-18T07:43:53.403" v="44" actId="1076"/>
          <ac:cxnSpMkLst>
            <pc:docMk/>
            <pc:sldMk cId="2076937392" sldId="256"/>
            <ac:cxnSpMk id="5" creationId="{6E20FCBA-4E33-F4BE-8629-CB808D00B59A}"/>
          </ac:cxnSpMkLst>
        </pc:cxnChg>
        <pc:cxnChg chg="add mod">
          <ac:chgData name="Utilisateur" userId="iG5ubVOvUT25vt1OoI3+bnwQi7HKh9+yPL5JjsN27v8=" providerId="None" clId="Web-{E4B0967D-BD6D-4555-85F0-60FDEAE08D15}" dt="2025-07-18T07:44:11.170" v="48" actId="14100"/>
          <ac:cxnSpMkLst>
            <pc:docMk/>
            <pc:sldMk cId="2076937392" sldId="256"/>
            <ac:cxnSpMk id="7" creationId="{FF3B2F81-893A-28D2-551D-09CA7EBCFB92}"/>
          </ac:cxnSpMkLst>
        </pc:cxnChg>
        <pc:cxnChg chg="mod">
          <ac:chgData name="Utilisateur" userId="iG5ubVOvUT25vt1OoI3+bnwQi7HKh9+yPL5JjsN27v8=" providerId="None" clId="Web-{E4B0967D-BD6D-4555-85F0-60FDEAE08D15}" dt="2025-07-18T07:41:59.228" v="26" actId="14100"/>
          <ac:cxnSpMkLst>
            <pc:docMk/>
            <pc:sldMk cId="2076937392" sldId="256"/>
            <ac:cxnSpMk id="14" creationId="{8CC8686E-1F45-8938-5E9C-E0B542F99F28}"/>
          </ac:cxnSpMkLst>
        </pc:cxnChg>
        <pc:cxnChg chg="mod">
          <ac:chgData name="Utilisateur" userId="iG5ubVOvUT25vt1OoI3+bnwQi7HKh9+yPL5JjsN27v8=" providerId="None" clId="Web-{E4B0967D-BD6D-4555-85F0-60FDEAE08D15}" dt="2025-07-18T07:43:53.153" v="43" actId="1076"/>
          <ac:cxnSpMkLst>
            <pc:docMk/>
            <pc:sldMk cId="2076937392" sldId="256"/>
            <ac:cxnSpMk id="113" creationId="{019B6721-2845-8F6F-DC72-5BED0DD19377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01/09/2025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0420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01/09/2025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4802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01/09/2025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4584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01/09/2025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6931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82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82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01/09/2025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6717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01/09/2025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0240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01/09/2025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4870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01/09/2025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065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01/09/2025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0118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01/09/2025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3240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01/09/2025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606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29987AA-B4D3-C547-AF52-5B187D6F3F59}" type="datetimeFigureOut">
              <a:rPr lang="fr-FR" smtClean="0"/>
              <a:t>01/09/2025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7738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ZoneTexte 23">
            <a:extLst>
              <a:ext uri="{FF2B5EF4-FFF2-40B4-BE49-F238E27FC236}">
                <a16:creationId xmlns:a16="http://schemas.microsoft.com/office/drawing/2014/main" id="{25285DB4-B060-D847-75DD-C73E875F51F8}"/>
              </a:ext>
            </a:extLst>
          </p:cNvPr>
          <p:cNvSpPr txBox="1"/>
          <p:nvPr/>
        </p:nvSpPr>
        <p:spPr>
          <a:xfrm>
            <a:off x="732854" y="467938"/>
            <a:ext cx="6093965" cy="30777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fr-FR" sz="1400" b="1" dirty="0">
                <a:latin typeface="Open Sans"/>
                <a:ea typeface="Open Sans"/>
                <a:cs typeface="Open Sans"/>
              </a:rPr>
              <a:t>La mondialisation recompose le territoire français</a:t>
            </a:r>
            <a:endParaRPr lang="fr-FR" dirty="0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75D05236-FCAB-BD9E-095E-FBA4255973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0842" y="3775956"/>
            <a:ext cx="34891" cy="41869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01159CB1-B547-0269-95D2-9ECC5730A3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0000" y="1528416"/>
            <a:ext cx="63500" cy="76200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CCE7641E-2E27-C681-74A0-D6F3AED68B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0000" y="1528416"/>
            <a:ext cx="63500" cy="76200"/>
          </a:xfrm>
          <a:prstGeom prst="rect">
            <a:avLst/>
          </a:prstGeom>
        </p:spPr>
      </p:pic>
      <p:sp>
        <p:nvSpPr>
          <p:cNvPr id="49" name="Rectangle : coins arrondis 48">
            <a:extLst>
              <a:ext uri="{FF2B5EF4-FFF2-40B4-BE49-F238E27FC236}">
                <a16:creationId xmlns:a16="http://schemas.microsoft.com/office/drawing/2014/main" id="{4C8E082D-0106-94C7-58C3-65A48915610F}"/>
              </a:ext>
            </a:extLst>
          </p:cNvPr>
          <p:cNvSpPr/>
          <p:nvPr/>
        </p:nvSpPr>
        <p:spPr>
          <a:xfrm>
            <a:off x="732858" y="2187615"/>
            <a:ext cx="2753927" cy="325967"/>
          </a:xfrm>
          <a:prstGeom prst="roundRect">
            <a:avLst>
              <a:gd name="adj" fmla="val 33347"/>
            </a:avLst>
          </a:prstGeom>
          <a:solidFill>
            <a:srgbClr val="F7C17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latin typeface="Open Sans" pitchFamily="2" charset="0"/>
              </a:rPr>
              <a:t>Métropolisation</a:t>
            </a:r>
          </a:p>
        </p:txBody>
      </p:sp>
      <p:sp>
        <p:nvSpPr>
          <p:cNvPr id="12" name="Rectangle : coins arrondis 11">
            <a:extLst>
              <a:ext uri="{FF2B5EF4-FFF2-40B4-BE49-F238E27FC236}">
                <a16:creationId xmlns:a16="http://schemas.microsoft.com/office/drawing/2014/main" id="{83126CF0-1042-3556-B200-35CCD271AD31}"/>
              </a:ext>
            </a:extLst>
          </p:cNvPr>
          <p:cNvSpPr/>
          <p:nvPr/>
        </p:nvSpPr>
        <p:spPr>
          <a:xfrm>
            <a:off x="732858" y="2530746"/>
            <a:ext cx="2753927" cy="682936"/>
          </a:xfrm>
          <a:prstGeom prst="roundRect">
            <a:avLst>
              <a:gd name="adj" fmla="val 13101"/>
            </a:avLst>
          </a:prstGeom>
          <a:noFill/>
          <a:ln>
            <a:solidFill>
              <a:srgbClr val="F7C17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marL="171450" indent="-171450" algn="ctr">
              <a:buFont typeface="Arial"/>
              <a:buChar char="•"/>
            </a:pPr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Étalement urbain</a:t>
            </a:r>
            <a:endParaRPr lang="fr-FR" dirty="0"/>
          </a:p>
          <a:p>
            <a:pPr marL="171450" indent="-171450" algn="ctr">
              <a:buFont typeface="Arial"/>
              <a:buChar char="•"/>
            </a:pPr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Ségrégation sociospatiale</a:t>
            </a:r>
            <a:endParaRPr lang="fr-FR" sz="1200" dirty="0">
              <a:solidFill>
                <a:schemeClr val="tx1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  <a:p>
            <a:pPr marL="171450" indent="-171450" algn="ctr">
              <a:buFont typeface="Arial"/>
              <a:buChar char="•"/>
            </a:pPr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Concentration urbaine</a:t>
            </a:r>
            <a:endParaRPr lang="fr-FR" sz="1200" dirty="0">
              <a:solidFill>
                <a:schemeClr val="tx1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cxnSp>
        <p:nvCxnSpPr>
          <p:cNvPr id="113" name="Connecteur droit avec flèche 112">
            <a:extLst>
              <a:ext uri="{FF2B5EF4-FFF2-40B4-BE49-F238E27FC236}">
                <a16:creationId xmlns:a16="http://schemas.microsoft.com/office/drawing/2014/main" id="{019B6721-2845-8F6F-DC72-5BED0DD19377}"/>
              </a:ext>
            </a:extLst>
          </p:cNvPr>
          <p:cNvCxnSpPr>
            <a:cxnSpLocks/>
          </p:cNvCxnSpPr>
          <p:nvPr/>
        </p:nvCxnSpPr>
        <p:spPr>
          <a:xfrm>
            <a:off x="5259804" y="3951099"/>
            <a:ext cx="1292687" cy="0"/>
          </a:xfrm>
          <a:prstGeom prst="straightConnector1">
            <a:avLst/>
          </a:prstGeom>
          <a:ln w="31750">
            <a:solidFill>
              <a:srgbClr val="929292"/>
            </a:solidFill>
            <a:headEnd type="triangle" w="med" len="lg"/>
            <a:tailEnd type="non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avec flèche 13">
            <a:extLst>
              <a:ext uri="{FF2B5EF4-FFF2-40B4-BE49-F238E27FC236}">
                <a16:creationId xmlns:a16="http://schemas.microsoft.com/office/drawing/2014/main" id="{8CC8686E-1F45-8938-5E9C-E0B542F99F28}"/>
              </a:ext>
            </a:extLst>
          </p:cNvPr>
          <p:cNvCxnSpPr>
            <a:cxnSpLocks/>
          </p:cNvCxnSpPr>
          <p:nvPr/>
        </p:nvCxnSpPr>
        <p:spPr>
          <a:xfrm>
            <a:off x="3725298" y="1949148"/>
            <a:ext cx="0" cy="1625078"/>
          </a:xfrm>
          <a:prstGeom prst="straightConnector1">
            <a:avLst/>
          </a:prstGeom>
          <a:ln w="31750">
            <a:solidFill>
              <a:srgbClr val="929292"/>
            </a:solidFill>
            <a:headEnd type="none" w="med" len="lg"/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ZoneTexte 33">
            <a:extLst>
              <a:ext uri="{FF2B5EF4-FFF2-40B4-BE49-F238E27FC236}">
                <a16:creationId xmlns:a16="http://schemas.microsoft.com/office/drawing/2014/main" id="{B65E87C6-0815-595D-6079-7E79E91AC731}"/>
              </a:ext>
            </a:extLst>
          </p:cNvPr>
          <p:cNvSpPr txBox="1"/>
          <p:nvPr/>
        </p:nvSpPr>
        <p:spPr>
          <a:xfrm>
            <a:off x="83217" y="3776944"/>
            <a:ext cx="129927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929292"/>
                </a:solidFill>
                <a:effectLst/>
                <a:uLnTx/>
                <a:uFillTx/>
                <a:latin typeface="Open Sans" pitchFamily="2" charset="0"/>
                <a:ea typeface="+mn-ea"/>
                <a:cs typeface="+mn-cs"/>
              </a:rPr>
              <a:t>Crise</a:t>
            </a:r>
          </a:p>
          <a:p>
            <a:pPr algn="ctr"/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929292"/>
                </a:solidFill>
                <a:effectLst/>
                <a:uLnTx/>
                <a:uFillTx/>
                <a:latin typeface="Open Sans" pitchFamily="2" charset="0"/>
                <a:ea typeface="+mn-ea"/>
                <a:cs typeface="+mn-cs"/>
              </a:rPr>
              <a:t>sanitaire</a:t>
            </a:r>
            <a:endParaRPr lang="fr-FR" dirty="0">
              <a:solidFill>
                <a:srgbClr val="929292"/>
              </a:solidFill>
            </a:endParaRPr>
          </a:p>
        </p:txBody>
      </p:sp>
      <p:sp>
        <p:nvSpPr>
          <p:cNvPr id="46" name="ZoneTexte 45">
            <a:extLst>
              <a:ext uri="{FF2B5EF4-FFF2-40B4-BE49-F238E27FC236}">
                <a16:creationId xmlns:a16="http://schemas.microsoft.com/office/drawing/2014/main" id="{B5B71E5A-7901-429C-A5A2-CC4B1C2E50DD}"/>
              </a:ext>
            </a:extLst>
          </p:cNvPr>
          <p:cNvSpPr txBox="1"/>
          <p:nvPr/>
        </p:nvSpPr>
        <p:spPr>
          <a:xfrm>
            <a:off x="6177182" y="3776944"/>
            <a:ext cx="129927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929292"/>
                </a:solidFill>
                <a:effectLst/>
                <a:uLnTx/>
                <a:uFillTx/>
                <a:latin typeface="Open Sans" pitchFamily="2" charset="0"/>
                <a:ea typeface="+mn-ea"/>
                <a:cs typeface="+mn-cs"/>
              </a:rPr>
              <a:t>Crise économique</a:t>
            </a:r>
            <a:endParaRPr lang="fr-FR" dirty="0">
              <a:solidFill>
                <a:srgbClr val="929292"/>
              </a:solidFill>
            </a:endParaRPr>
          </a:p>
        </p:txBody>
      </p:sp>
      <p:sp>
        <p:nvSpPr>
          <p:cNvPr id="52" name="ZoneTexte 51">
            <a:extLst>
              <a:ext uri="{FF2B5EF4-FFF2-40B4-BE49-F238E27FC236}">
                <a16:creationId xmlns:a16="http://schemas.microsoft.com/office/drawing/2014/main" id="{5799C7D4-4247-D1A4-AF95-416C39C00100}"/>
              </a:ext>
            </a:extLst>
          </p:cNvPr>
          <p:cNvSpPr txBox="1"/>
          <p:nvPr/>
        </p:nvSpPr>
        <p:spPr>
          <a:xfrm>
            <a:off x="3125869" y="1500032"/>
            <a:ext cx="129927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929292"/>
                </a:solidFill>
                <a:effectLst/>
                <a:uLnTx/>
                <a:uFillTx/>
                <a:latin typeface="Open Sans" pitchFamily="2" charset="0"/>
                <a:ea typeface="+mn-ea"/>
                <a:cs typeface="+mn-cs"/>
              </a:rPr>
              <a:t>Changement global</a:t>
            </a:r>
            <a:endParaRPr lang="fr-FR" dirty="0">
              <a:solidFill>
                <a:srgbClr val="929292"/>
              </a:solidFill>
            </a:endParaRPr>
          </a:p>
        </p:txBody>
      </p:sp>
      <p:sp>
        <p:nvSpPr>
          <p:cNvPr id="53" name="ZoneTexte 52">
            <a:extLst>
              <a:ext uri="{FF2B5EF4-FFF2-40B4-BE49-F238E27FC236}">
                <a16:creationId xmlns:a16="http://schemas.microsoft.com/office/drawing/2014/main" id="{82EE1BC7-F790-3DE6-3FF8-C6DB95F8E5C1}"/>
              </a:ext>
            </a:extLst>
          </p:cNvPr>
          <p:cNvSpPr txBox="1"/>
          <p:nvPr/>
        </p:nvSpPr>
        <p:spPr>
          <a:xfrm>
            <a:off x="3125869" y="6347571"/>
            <a:ext cx="129927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929292"/>
                </a:solidFill>
                <a:effectLst/>
                <a:uLnTx/>
                <a:uFillTx/>
                <a:latin typeface="Open Sans" pitchFamily="2" charset="0"/>
                <a:ea typeface="+mn-ea"/>
                <a:cs typeface="+mn-cs"/>
              </a:rPr>
              <a:t>Tensions géopolitiques</a:t>
            </a:r>
            <a:endParaRPr lang="fr-FR" dirty="0">
              <a:solidFill>
                <a:srgbClr val="929292"/>
              </a:solidFill>
            </a:endParaRPr>
          </a:p>
        </p:txBody>
      </p:sp>
      <p:sp>
        <p:nvSpPr>
          <p:cNvPr id="55" name="Rectangle : coins arrondis 54">
            <a:extLst>
              <a:ext uri="{FF2B5EF4-FFF2-40B4-BE49-F238E27FC236}">
                <a16:creationId xmlns:a16="http://schemas.microsoft.com/office/drawing/2014/main" id="{DBBC26A6-EBCE-00CC-CD9C-3A73D6578DED}"/>
              </a:ext>
            </a:extLst>
          </p:cNvPr>
          <p:cNvSpPr/>
          <p:nvPr/>
        </p:nvSpPr>
        <p:spPr>
          <a:xfrm>
            <a:off x="2289664" y="3672844"/>
            <a:ext cx="2971684" cy="553496"/>
          </a:xfrm>
          <a:prstGeom prst="roundRect">
            <a:avLst>
              <a:gd name="adj" fmla="val 17186"/>
            </a:avLst>
          </a:prstGeom>
          <a:solidFill>
            <a:srgbClr val="92929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latin typeface="Open Sans" pitchFamily="2" charset="0"/>
              </a:rPr>
              <a:t>Recomposition du territoire français </a:t>
            </a:r>
            <a:br>
              <a:rPr lang="fr-FR" sz="1200" dirty="0">
                <a:latin typeface="Open Sans" pitchFamily="2" charset="0"/>
              </a:rPr>
            </a:br>
            <a:r>
              <a:rPr lang="fr-FR" sz="1200" dirty="0">
                <a:latin typeface="Open Sans" pitchFamily="2" charset="0"/>
              </a:rPr>
              <a:t>dans le cadre de la mondialisation</a:t>
            </a:r>
          </a:p>
        </p:txBody>
      </p:sp>
      <p:sp>
        <p:nvSpPr>
          <p:cNvPr id="56" name="Rectangle : coins arrondis 55">
            <a:extLst>
              <a:ext uri="{FF2B5EF4-FFF2-40B4-BE49-F238E27FC236}">
                <a16:creationId xmlns:a16="http://schemas.microsoft.com/office/drawing/2014/main" id="{C6E0FFEE-947A-86A4-BC86-29D7092B17DF}"/>
              </a:ext>
            </a:extLst>
          </p:cNvPr>
          <p:cNvSpPr/>
          <p:nvPr/>
        </p:nvSpPr>
        <p:spPr>
          <a:xfrm>
            <a:off x="4072888" y="2187615"/>
            <a:ext cx="2753927" cy="325967"/>
          </a:xfrm>
          <a:prstGeom prst="roundRect">
            <a:avLst>
              <a:gd name="adj" fmla="val 33347"/>
            </a:avLst>
          </a:prstGeom>
          <a:solidFill>
            <a:srgbClr val="33738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latin typeface="Open Sans" pitchFamily="2" charset="0"/>
              </a:rPr>
              <a:t>Ouverture européenne</a:t>
            </a:r>
          </a:p>
        </p:txBody>
      </p:sp>
      <p:sp>
        <p:nvSpPr>
          <p:cNvPr id="57" name="Rectangle : coins arrondis 56">
            <a:extLst>
              <a:ext uri="{FF2B5EF4-FFF2-40B4-BE49-F238E27FC236}">
                <a16:creationId xmlns:a16="http://schemas.microsoft.com/office/drawing/2014/main" id="{D400F4D1-F799-A2A9-5DC0-680546E2D8A2}"/>
              </a:ext>
            </a:extLst>
          </p:cNvPr>
          <p:cNvSpPr/>
          <p:nvPr/>
        </p:nvSpPr>
        <p:spPr>
          <a:xfrm>
            <a:off x="4072888" y="2531617"/>
            <a:ext cx="2753927" cy="881890"/>
          </a:xfrm>
          <a:prstGeom prst="roundRect">
            <a:avLst>
              <a:gd name="adj" fmla="val 13101"/>
            </a:avLst>
          </a:prstGeom>
          <a:noFill/>
          <a:ln>
            <a:solidFill>
              <a:srgbClr val="33738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marL="171450" indent="-171450" algn="ctr">
              <a:buFont typeface="Arial"/>
              <a:buChar char="•"/>
            </a:pPr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Mobilités transfrontalières</a:t>
            </a:r>
            <a:endParaRPr lang="fr-FR" dirty="0"/>
          </a:p>
          <a:p>
            <a:pPr marL="171450" indent="-171450" algn="ctr">
              <a:buFont typeface="Arial"/>
              <a:buChar char="•"/>
            </a:pPr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Nouveaux territoires (</a:t>
            </a:r>
            <a:r>
              <a:rPr lang="fr-FR" sz="1200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Eurorégions</a:t>
            </a:r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)</a:t>
            </a:r>
          </a:p>
          <a:p>
            <a:pPr marL="171450" indent="-171450" algn="ctr">
              <a:buFont typeface="Arial"/>
              <a:buChar char="•"/>
            </a:pPr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Projets et acteurs européens</a:t>
            </a:r>
            <a:endParaRPr lang="fr-FR" sz="1200" dirty="0">
              <a:solidFill>
                <a:schemeClr val="tx1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sp>
        <p:nvSpPr>
          <p:cNvPr id="58" name="Rectangle : coins arrondis 57">
            <a:extLst>
              <a:ext uri="{FF2B5EF4-FFF2-40B4-BE49-F238E27FC236}">
                <a16:creationId xmlns:a16="http://schemas.microsoft.com/office/drawing/2014/main" id="{12093C81-F8C7-6373-B5F4-2DAAD23C0BF8}"/>
              </a:ext>
            </a:extLst>
          </p:cNvPr>
          <p:cNvSpPr/>
          <p:nvPr/>
        </p:nvSpPr>
        <p:spPr>
          <a:xfrm>
            <a:off x="732858" y="4582945"/>
            <a:ext cx="2753927" cy="325967"/>
          </a:xfrm>
          <a:prstGeom prst="roundRect">
            <a:avLst>
              <a:gd name="adj" fmla="val 33347"/>
            </a:avLst>
          </a:prstGeom>
          <a:solidFill>
            <a:srgbClr val="E468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latin typeface="Open Sans" pitchFamily="2" charset="0"/>
              </a:rPr>
              <a:t>Hiérarchisation du territoire</a:t>
            </a:r>
          </a:p>
        </p:txBody>
      </p:sp>
      <p:sp>
        <p:nvSpPr>
          <p:cNvPr id="59" name="Rectangle : coins arrondis 58">
            <a:extLst>
              <a:ext uri="{FF2B5EF4-FFF2-40B4-BE49-F238E27FC236}">
                <a16:creationId xmlns:a16="http://schemas.microsoft.com/office/drawing/2014/main" id="{BD7FDF96-D12A-441E-2296-18F254F00BD8}"/>
              </a:ext>
            </a:extLst>
          </p:cNvPr>
          <p:cNvSpPr/>
          <p:nvPr/>
        </p:nvSpPr>
        <p:spPr>
          <a:xfrm>
            <a:off x="732858" y="4913533"/>
            <a:ext cx="2753927" cy="1080843"/>
          </a:xfrm>
          <a:prstGeom prst="roundRect">
            <a:avLst>
              <a:gd name="adj" fmla="val 13101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marL="171450" indent="-171450" algn="ctr">
              <a:buFont typeface="Arial"/>
              <a:buChar char="•"/>
            </a:pPr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Par les réseaux de transport</a:t>
            </a:r>
            <a:endParaRPr lang="fr-FR" dirty="0"/>
          </a:p>
          <a:p>
            <a:pPr marL="171450" indent="-171450" algn="ctr">
              <a:buFont typeface="Arial"/>
              <a:buChar char="•"/>
            </a:pPr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Par la concentration des activités économiques</a:t>
            </a:r>
            <a:endParaRPr lang="fr-FR" sz="1200" dirty="0">
              <a:solidFill>
                <a:schemeClr val="tx1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  <a:p>
            <a:pPr marL="171450" indent="-171450" algn="ctr">
              <a:buFont typeface="Arial"/>
              <a:buChar char="•"/>
            </a:pPr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Par la transformation des systèmes productifs</a:t>
            </a:r>
            <a:endParaRPr lang="fr-FR" sz="1200" dirty="0">
              <a:solidFill>
                <a:schemeClr val="tx1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sp>
        <p:nvSpPr>
          <p:cNvPr id="60" name="Rectangle : coins arrondis 59">
            <a:extLst>
              <a:ext uri="{FF2B5EF4-FFF2-40B4-BE49-F238E27FC236}">
                <a16:creationId xmlns:a16="http://schemas.microsoft.com/office/drawing/2014/main" id="{D2CE60B9-2962-0278-8586-7EF53F259BD5}"/>
              </a:ext>
            </a:extLst>
          </p:cNvPr>
          <p:cNvSpPr/>
          <p:nvPr/>
        </p:nvSpPr>
        <p:spPr>
          <a:xfrm>
            <a:off x="4072888" y="4582945"/>
            <a:ext cx="2753927" cy="325967"/>
          </a:xfrm>
          <a:prstGeom prst="roundRect">
            <a:avLst>
              <a:gd name="adj" fmla="val 33347"/>
            </a:avLst>
          </a:prstGeom>
          <a:solidFill>
            <a:srgbClr val="59B99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latin typeface="Open Sans" pitchFamily="2" charset="0"/>
              </a:rPr>
              <a:t>Littoralisation</a:t>
            </a:r>
          </a:p>
        </p:txBody>
      </p:sp>
      <p:sp>
        <p:nvSpPr>
          <p:cNvPr id="61" name="Rectangle : coins arrondis 60">
            <a:extLst>
              <a:ext uri="{FF2B5EF4-FFF2-40B4-BE49-F238E27FC236}">
                <a16:creationId xmlns:a16="http://schemas.microsoft.com/office/drawing/2014/main" id="{495776E0-E9C7-F59A-24D7-B43931A7CA20}"/>
              </a:ext>
            </a:extLst>
          </p:cNvPr>
          <p:cNvSpPr/>
          <p:nvPr/>
        </p:nvSpPr>
        <p:spPr>
          <a:xfrm>
            <a:off x="4072888" y="4913482"/>
            <a:ext cx="2753927" cy="867509"/>
          </a:xfrm>
          <a:prstGeom prst="roundRect">
            <a:avLst>
              <a:gd name="adj" fmla="val 13101"/>
            </a:avLst>
          </a:prstGeom>
          <a:noFill/>
          <a:ln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marL="171450" indent="-171450" algn="ctr">
              <a:buFont typeface="Arial"/>
              <a:buChar char="•"/>
            </a:pPr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L’attractivité démographique</a:t>
            </a:r>
            <a:endParaRPr lang="fr-FR"/>
          </a:p>
          <a:p>
            <a:pPr marL="171450" indent="-171450" algn="ctr">
              <a:buFont typeface="Arial"/>
              <a:buChar char="•"/>
            </a:pPr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La pression touristique</a:t>
            </a:r>
            <a:endParaRPr lang="fr-FR" sz="1200" dirty="0">
              <a:solidFill>
                <a:schemeClr val="tx1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  <a:p>
            <a:pPr marL="171450" indent="-171450" algn="ctr">
              <a:buFont typeface="Arial"/>
              <a:buChar char="•"/>
            </a:pPr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La pression touristique</a:t>
            </a:r>
            <a:endParaRPr lang="fr-FR" sz="1200" dirty="0">
              <a:solidFill>
                <a:schemeClr val="tx1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cxnSp>
        <p:nvCxnSpPr>
          <p:cNvPr id="5" name="Connecteur droit avec flèche 4">
            <a:extLst>
              <a:ext uri="{FF2B5EF4-FFF2-40B4-BE49-F238E27FC236}">
                <a16:creationId xmlns:a16="http://schemas.microsoft.com/office/drawing/2014/main" id="{6E20FCBA-4E33-F4BE-8629-CB808D00B59A}"/>
              </a:ext>
            </a:extLst>
          </p:cNvPr>
          <p:cNvCxnSpPr>
            <a:cxnSpLocks/>
          </p:cNvCxnSpPr>
          <p:nvPr/>
        </p:nvCxnSpPr>
        <p:spPr>
          <a:xfrm flipH="1" flipV="1">
            <a:off x="1051080" y="3951071"/>
            <a:ext cx="1156047" cy="0"/>
          </a:xfrm>
          <a:prstGeom prst="straightConnector1">
            <a:avLst/>
          </a:prstGeom>
          <a:ln w="31750">
            <a:solidFill>
              <a:srgbClr val="929292"/>
            </a:solidFill>
            <a:headEnd type="triangle" w="med" len="lg"/>
            <a:tailEnd type="non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avec flèche 6">
            <a:extLst>
              <a:ext uri="{FF2B5EF4-FFF2-40B4-BE49-F238E27FC236}">
                <a16:creationId xmlns:a16="http://schemas.microsoft.com/office/drawing/2014/main" id="{FF3B2F81-893A-28D2-551D-09CA7EBCFB92}"/>
              </a:ext>
            </a:extLst>
          </p:cNvPr>
          <p:cNvCxnSpPr>
            <a:cxnSpLocks/>
          </p:cNvCxnSpPr>
          <p:nvPr/>
        </p:nvCxnSpPr>
        <p:spPr>
          <a:xfrm flipV="1">
            <a:off x="3722675" y="4289048"/>
            <a:ext cx="0" cy="2014154"/>
          </a:xfrm>
          <a:prstGeom prst="straightConnector1">
            <a:avLst/>
          </a:prstGeom>
          <a:ln w="31750">
            <a:solidFill>
              <a:srgbClr val="929292"/>
            </a:solidFill>
            <a:headEnd type="none" w="med" len="lg"/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693739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184</TotalTime>
  <Words>74</Words>
  <Application>Microsoft Macintosh PowerPoint</Application>
  <PresentationFormat>Personnalisé</PresentationFormat>
  <Paragraphs>23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Open Sans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Samuel Biney</dc:creator>
  <cp:lastModifiedBy>CN</cp:lastModifiedBy>
  <cp:revision>65</cp:revision>
  <dcterms:created xsi:type="dcterms:W3CDTF">2024-05-15T14:38:44Z</dcterms:created>
  <dcterms:modified xsi:type="dcterms:W3CDTF">2025-09-01T13:42:54Z</dcterms:modified>
</cp:coreProperties>
</file>